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58" r:id="rId5"/>
    <p:sldId id="259" r:id="rId6"/>
    <p:sldId id="271" r:id="rId7"/>
    <p:sldId id="263" r:id="rId8"/>
    <p:sldId id="268" r:id="rId9"/>
    <p:sldId id="272" r:id="rId10"/>
    <p:sldId id="266" r:id="rId11"/>
    <p:sldId id="267" r:id="rId12"/>
    <p:sldId id="270" r:id="rId13"/>
    <p:sldId id="264" r:id="rId14"/>
    <p:sldId id="265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D8FD4-BA00-4B18-9483-5DFD900AA559}" type="datetimeFigureOut">
              <a:rPr lang="de-DE" smtClean="0"/>
              <a:t>19.02.2024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4986F-E55A-4A78-9EF5-CAC2F0E68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97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DF895-F12B-4F98-B48B-3C6C6A475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B5ED1-F4B5-412A-A3E5-B5E17878B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37822-A2FA-44EA-BE41-E9D1A600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3729-DF33-4DD8-844F-E7A1AB755F47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E4EF59-C8F2-49C4-8F10-EF21D3CE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F788D5-EBA9-433C-9FEA-BCB628C8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6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FE77A-0DCC-4E53-9B5A-4399ABB8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B0C4F8-E993-4397-AEBF-BBC200960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536168-9D7B-49C4-93A0-D3258329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95CD-6E78-4B8A-ABC2-DA7C6B65440F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CBC327-1776-4E11-B963-A9D02EFC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5B6C1A-E63E-4725-8EF1-DE3DF22B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88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6A2A0DF-BA27-4A8A-9310-D1681DE84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C8C45F-BBE0-4D07-A9EE-5AF17B4BB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28FB37-EF4B-473F-8E75-197607EF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B9C0-4575-42CA-9A69-3E633A47327F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FB628-FEA6-47D8-9C97-33281A3F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BC4FF3-77D5-4C53-9C0D-F9B3C15C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64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FABFE-7D4C-4352-A556-15EBE4239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F0D81-450A-41AF-A434-3F6D37A0E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F79401-F485-4014-99BD-384E39E0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0DDC2-79CE-4895-91DF-581A1FD44C92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1A7DB1-A1CA-4C17-BAD3-B1A559C7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2625D1-7D6A-4260-B3AD-C5C520FC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78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41A225-A804-4660-A594-D134054D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4A8100-30FF-467B-AF8E-FA0DA4E46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5ABF18-579E-45BA-AC59-F427CF880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5D7D3-386F-40F8-B1F8-64B73898FAF6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845040-525E-4FD1-B4B5-64908784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AFA685-72B5-4650-8A02-C1A19582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320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5B27F-BF7F-4D26-856B-2A5ADD00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ACFBAA-778A-4C39-81FB-F6D7E45D2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5A5A6E-6CA8-493F-893A-68ABD1F1E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0DCABE-465D-469E-B021-9E159ECE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EB24-EE63-4A7E-8D75-7E27FCAEE77C}" type="datetime1">
              <a:rPr lang="de-DE" smtClean="0"/>
              <a:t>19.02.2024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1B3031-B646-4E2B-B111-038FBA87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D20516-E093-4A07-AA14-A99445A0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37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6B4F1-59A8-462A-8D8F-9419118A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A34A08-5AAC-4899-A723-99CD492DD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93C367-A254-4A26-84BB-B5B164929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0B227F9-9395-4428-BCCC-E29D6EC36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3160B7-D7D8-4D3E-9259-5117C29BB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FE1F61-6F7F-4FC9-9176-5E1C76B0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6EE5-1A7D-4003-9489-A9615F5CB078}" type="datetime1">
              <a:rPr lang="de-DE" smtClean="0"/>
              <a:t>19.02.2024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8CA0F8-FD80-4CE9-B8D9-587F422A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D25EC2-3FC2-43EE-A3B7-A581FE91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41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B5FC0-918D-403B-A1E5-B24A32C2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56C30A-D717-4B25-BA50-A7797FC6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EFD8F-1F96-4182-9DF8-976CBF13B316}" type="datetime1">
              <a:rPr lang="de-DE" smtClean="0"/>
              <a:t>19.02.2024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63AEDB-2A30-4DE4-9025-97603D7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06EB44-5005-4D5F-BE23-6938E424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25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1F8494-D20A-4E04-8954-7D934C7CF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E931-5422-412D-9227-D8043AAA2261}" type="datetime1">
              <a:rPr lang="de-DE" smtClean="0"/>
              <a:t>19.02.2024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D573EE-BA1A-4956-878C-B1E65C71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0E3320-7C28-4C41-8F05-37115FA3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18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AB4E7-81F3-4314-AD17-8CAE096CE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9F431E-2DF0-4133-92B3-348C20872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492035-2C0E-4192-9328-596D7E32E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C842BC-1631-496C-8131-493C30C0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07BC-558F-4FB6-95E3-4FCCDBF9A206}" type="datetime1">
              <a:rPr lang="de-DE" smtClean="0"/>
              <a:t>19.02.2024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C6DE04-0EEB-4B82-A61F-84A01BE1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600F65-7F58-4ACA-87AD-178A8DE4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57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35D77-8F50-4A4A-B485-DA0E96177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0D6A68A-3B4C-488D-827C-3513C7D39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5F7696-3082-46EF-B9EE-3755CC015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AD4E48-E55E-4023-8ADA-EEE3289B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90A2-62CF-443E-91A6-C5B2700693A1}" type="datetime1">
              <a:rPr lang="de-DE" smtClean="0"/>
              <a:t>19.02.2024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09917E-21D7-4ADC-A571-AFE2AD4A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3C806-F197-4101-8CEF-6EE05541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8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6C81BD-8593-4BEA-8B91-7858FFE2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04AD1-E75A-4548-9243-416147D13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5EBADE-A128-470C-AAC1-D95EE047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8B0F-4EA0-4AE7-911D-EB2884EBD34D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BDD246-AF2A-46C0-B311-FABDAEF38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D64A1E-282F-4800-86BE-8534DB9DF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B2F0-79D7-419B-A77C-916ABD843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00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jpe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C08032-A051-4952-99DE-14C98F4BC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Seismometer Position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Newtonian</a:t>
            </a:r>
            <a:r>
              <a:rPr lang="de-DE" dirty="0"/>
              <a:t> Noise Mitigation in </a:t>
            </a:r>
            <a:r>
              <a:rPr lang="de-DE" dirty="0" err="1"/>
              <a:t>the</a:t>
            </a:r>
            <a:r>
              <a:rPr lang="de-DE" dirty="0"/>
              <a:t> Einstein </a:t>
            </a:r>
            <a:r>
              <a:rPr lang="de-DE" dirty="0" err="1"/>
              <a:t>Telescope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30716EB-0C69-4E67-9FB4-BECC2955F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Patrick Schillings and Johannes Erdmann — RWTH-Aachen University, Aachen, Germany</a:t>
            </a:r>
          </a:p>
          <a:p>
            <a:endParaRPr lang="de-DE" dirty="0"/>
          </a:p>
          <a:p>
            <a:r>
              <a:rPr lang="de-DE" dirty="0"/>
              <a:t>07.03.2024 - Karlsruhe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EB19A2-F2B5-41D1-A70B-9BCFBEBA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1079-277B-4098-92CB-C811FFA5A314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7000F-7EC5-4BD9-82A0-478A4952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755B86-B364-4CD3-BAA0-3F0D55D4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62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6119A-E552-42C2-8661-F31694E1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Spherical</a:t>
            </a:r>
            <a:r>
              <a:rPr lang="de-DE" dirty="0"/>
              <a:t> </a:t>
            </a:r>
            <a:r>
              <a:rPr lang="de-DE" dirty="0" err="1"/>
              <a:t>Cavern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E787E2-528B-40C0-95A2-4BB003F16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0DDC2-79CE-4895-91DF-581A1FD44C92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6A3E9A-A20D-44CF-BECD-AC36B390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C62C40-D437-488A-92C6-6F222AE8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10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7534497-F677-4C91-B682-AE2D5C34BA6D}"/>
              </a:ext>
            </a:extLst>
          </p:cNvPr>
          <p:cNvGrpSpPr/>
          <p:nvPr/>
        </p:nvGrpSpPr>
        <p:grpSpPr>
          <a:xfrm>
            <a:off x="10213125" y="136525"/>
            <a:ext cx="1813961" cy="1458127"/>
            <a:chOff x="8921221" y="900912"/>
            <a:chExt cx="1813961" cy="145812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839155A-9176-4954-B6D1-79E12D1C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20" name="Flussdiagramm: Verzweigung 19">
              <a:extLst>
                <a:ext uri="{FF2B5EF4-FFF2-40B4-BE49-F238E27FC236}">
                  <a16:creationId xmlns:a16="http://schemas.microsoft.com/office/drawing/2014/main" id="{2C862E60-66D0-471A-9B25-7EAF933607AF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lussdiagramm: Verzweigung 20">
              <a:extLst>
                <a:ext uri="{FF2B5EF4-FFF2-40B4-BE49-F238E27FC236}">
                  <a16:creationId xmlns:a16="http://schemas.microsoft.com/office/drawing/2014/main" id="{13E3B6DB-B6CE-456B-BB94-DE35EA10EE73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C6CBEF24-F90D-417E-9395-EAF43F614DC5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39B1895-00B0-4D88-B97A-26E86327DE1B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6CBC34D-ED87-4373-9C9D-1DF7040394ED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E56354E-8A2F-4901-8080-29620C2A8320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58787EE-EEDC-44B2-B761-0D8ABF8ABD97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493CA2AD-313D-4440-A1BC-41EA0AD1A0AB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FEB1911-61E4-4F03-8D3C-62617B02044B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C038C256-5546-4010-8D4A-6E63193B53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3354" y="1773838"/>
            <a:ext cx="5184396" cy="458251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AB0B02E-D96F-4E7E-AFC8-15C78BD66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067" y="1690688"/>
            <a:ext cx="4269997" cy="40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86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A1F1A-8A3C-4A49-BB4B-F65109B2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Cylindrical</a:t>
            </a:r>
            <a:r>
              <a:rPr lang="de-DE" dirty="0"/>
              <a:t> </a:t>
            </a:r>
            <a:r>
              <a:rPr lang="de-DE" dirty="0" err="1"/>
              <a:t>Cavern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9C137D-6041-4692-9C80-3C967D0B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0DDC2-79CE-4895-91DF-581A1FD44C92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98BA56-C1D1-4D3F-BFA5-A38A3376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BE914D-23AB-42EF-B025-29297B6D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11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65A38F7-8E4D-49F5-BF91-F68EE5C65BDE}"/>
              </a:ext>
            </a:extLst>
          </p:cNvPr>
          <p:cNvGrpSpPr/>
          <p:nvPr/>
        </p:nvGrpSpPr>
        <p:grpSpPr>
          <a:xfrm>
            <a:off x="10213125" y="136525"/>
            <a:ext cx="1813961" cy="1458127"/>
            <a:chOff x="8921221" y="900912"/>
            <a:chExt cx="1813961" cy="145812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318DDD4-2C96-4D4A-8FD8-EEB70497F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20" name="Flussdiagramm: Verzweigung 19">
              <a:extLst>
                <a:ext uri="{FF2B5EF4-FFF2-40B4-BE49-F238E27FC236}">
                  <a16:creationId xmlns:a16="http://schemas.microsoft.com/office/drawing/2014/main" id="{6C619D4D-6BAF-4CBE-B90A-F2454C5C9767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lussdiagramm: Verzweigung 20">
              <a:extLst>
                <a:ext uri="{FF2B5EF4-FFF2-40B4-BE49-F238E27FC236}">
                  <a16:creationId xmlns:a16="http://schemas.microsoft.com/office/drawing/2014/main" id="{5662E921-CB06-4DF4-8945-9CEB9E797E86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C1A85A2A-09C8-41F3-AF86-D62BC23737B8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3D44F6C-0D81-4EAA-B758-EACDCF21E273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04F1A24-DB4B-4C4C-963F-A74C1F945097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60555F3-2A91-4080-AFD0-660C2F15E7FD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EFC6454-955F-459E-B7D4-BD83AB88A6B2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9D59668-62C5-4425-AA25-D19743DDB430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9A859CD-B192-45BC-ADC6-E158986BC6A6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67238309-3D16-49AD-9317-2CA4F14E71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743" y="1767278"/>
            <a:ext cx="5167618" cy="458907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41CC67B-4A71-4A46-9A26-11FA1673D2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738" y="1690688"/>
            <a:ext cx="3884102" cy="38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04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F975C-5284-4C8C-924D-2AB5EBF7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A1BB1B-666F-4033-B6AA-5EB3B3692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optimizations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r>
              <a:rPr lang="de-DE" dirty="0"/>
              <a:t>Plane-</a:t>
            </a:r>
            <a:r>
              <a:rPr lang="de-DE" dirty="0" err="1"/>
              <a:t>waves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packages</a:t>
            </a:r>
            <a:endParaRPr lang="de-DE" dirty="0"/>
          </a:p>
          <a:p>
            <a:r>
              <a:rPr lang="de-DE" dirty="0" err="1"/>
              <a:t>Isotropy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arrival</a:t>
            </a:r>
            <a:r>
              <a:rPr lang="de-DE" dirty="0"/>
              <a:t> </a:t>
            </a:r>
            <a:r>
              <a:rPr lang="de-DE" dirty="0" err="1"/>
              <a:t>directions</a:t>
            </a:r>
            <a:endParaRPr lang="de-DE" dirty="0"/>
          </a:p>
          <a:p>
            <a:r>
              <a:rPr lang="de-DE" dirty="0" err="1"/>
              <a:t>Homogeniety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geological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r>
              <a:rPr lang="de-DE" dirty="0"/>
              <a:t>Real-time </a:t>
            </a:r>
            <a:r>
              <a:rPr lang="de-DE" dirty="0" err="1"/>
              <a:t>calculations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C3101B-829A-451A-94C4-8D952073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0DDC2-79CE-4895-91DF-581A1FD44C92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B12829-6957-45B1-9881-50BFD2B7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F6612C-4C84-498C-A61E-B7FE2769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32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DD6B3-31AF-4D85-96B6-833AD7FF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A3D84-A257-480B-B166-BF4B515B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[1] ET Steering Committee. Einstein </a:t>
            </a:r>
            <a:r>
              <a:rPr lang="de-DE" dirty="0" err="1"/>
              <a:t>Telescope</a:t>
            </a:r>
            <a:r>
              <a:rPr lang="de-DE" dirty="0"/>
              <a:t> design </a:t>
            </a:r>
            <a:r>
              <a:rPr lang="de-DE" dirty="0" err="1"/>
              <a:t>report</a:t>
            </a:r>
            <a:r>
              <a:rPr lang="de-DE" dirty="0"/>
              <a:t> update 2020.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European </a:t>
            </a:r>
            <a:r>
              <a:rPr lang="de-DE" dirty="0" err="1"/>
              <a:t>Gravitational</a:t>
            </a:r>
            <a:r>
              <a:rPr lang="de-DE" dirty="0"/>
              <a:t> Observatory,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ET-0007B-20, 2020.</a:t>
            </a:r>
          </a:p>
          <a:p>
            <a:r>
              <a:rPr lang="de-DE" dirty="0"/>
              <a:t>[2] </a:t>
            </a:r>
            <a:r>
              <a:rPr lang="en-US" b="0" i="0" dirty="0">
                <a:effectLst/>
              </a:rPr>
              <a:t>NASA/ESA [a]Johns Hopkins University [b] D. Coe, J. Anderson, and R. van der </a:t>
            </a:r>
            <a:r>
              <a:rPr lang="en-US" b="0" i="0" dirty="0" err="1">
                <a:effectLst/>
              </a:rPr>
              <a:t>Marel</a:t>
            </a:r>
            <a:endParaRPr lang="en-US" b="0" i="0" dirty="0">
              <a:effectLst/>
            </a:endParaRPr>
          </a:p>
          <a:p>
            <a:r>
              <a:rPr lang="en-US" dirty="0"/>
              <a:t>[3] </a:t>
            </a:r>
            <a:r>
              <a:rPr lang="de-DE" b="0" i="0" dirty="0">
                <a:effectLst/>
              </a:rPr>
              <a:t>Swinburne </a:t>
            </a:r>
            <a:r>
              <a:rPr lang="de-DE" b="0" i="0" dirty="0" err="1">
                <a:effectLst/>
              </a:rPr>
              <a:t>Astronomy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Productions</a:t>
            </a:r>
            <a:endParaRPr lang="de-DE" dirty="0"/>
          </a:p>
          <a:p>
            <a:r>
              <a:rPr lang="de-DE" dirty="0"/>
              <a:t>[4]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Bolt, B.A.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Inside the Earth: Evidence from Earthquakes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; W. H. Freeman &amp; Co.: San Francisco, CA, USA, 1982 (Modified by </a:t>
            </a:r>
            <a:r>
              <a:rPr lang="de-DE" b="0" i="0" dirty="0" err="1">
                <a:effectLst/>
              </a:rPr>
              <a:t>Bačić</a:t>
            </a:r>
            <a:r>
              <a:rPr lang="de-DE" b="0" i="0" dirty="0">
                <a:effectLst/>
              </a:rPr>
              <a:t> et a., 2015 and Luke Triton</a:t>
            </a:r>
            <a:r>
              <a:rPr lang="en-US" b="0" i="0" dirty="0">
                <a:solidFill>
                  <a:srgbClr val="222222"/>
                </a:solidFill>
                <a:effectLst/>
              </a:rPr>
              <a:t>)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9C78F15-3FAF-4680-B1AD-577F9E4C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C900-4AD9-429C-B6DD-06B3207044FA}" type="datetime1">
              <a:rPr lang="de-DE" smtClean="0"/>
              <a:t>19.02.2024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465515-AEEE-476C-8910-B7556D81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E18D9D2-E9E1-406E-8C15-A71D1759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36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3EE8B-9512-41C7-A01C-34845AE4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Sources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0E036A-920D-4E78-B743-39882ABF0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de-DE" dirty="0"/>
              <a:t>[5] </a:t>
            </a:r>
            <a:r>
              <a:rPr lang="de-DE" b="0" i="0" dirty="0">
                <a:effectLst/>
              </a:rPr>
              <a:t>Francesca </a:t>
            </a:r>
            <a:r>
              <a:rPr lang="de-DE" b="0" i="0" dirty="0" err="1">
                <a:effectLst/>
              </a:rPr>
              <a:t>Badaracco</a:t>
            </a:r>
            <a:r>
              <a:rPr lang="de-DE" b="0" i="0" dirty="0">
                <a:effectLst/>
              </a:rPr>
              <a:t>, Jan Harms, and Luca Rei. Joint </a:t>
            </a:r>
            <a:r>
              <a:rPr lang="de-DE" b="0" i="0" dirty="0" err="1">
                <a:effectLst/>
              </a:rPr>
              <a:t>optimization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of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seismometer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arrays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for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the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cancellation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of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newtonian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noise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from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seismic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body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waves</a:t>
            </a:r>
            <a:r>
              <a:rPr lang="de-DE" b="0" i="0" dirty="0">
                <a:effectLst/>
              </a:rPr>
              <a:t> in </a:t>
            </a:r>
            <a:r>
              <a:rPr lang="de-DE" b="0" i="0" dirty="0" err="1">
                <a:effectLst/>
              </a:rPr>
              <a:t>the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einstein</a:t>
            </a:r>
            <a:r>
              <a:rPr lang="de-DE" b="0" i="0" dirty="0">
                <a:effectLst/>
              </a:rPr>
              <a:t> </a:t>
            </a:r>
            <a:r>
              <a:rPr lang="de-DE" b="0" i="0" dirty="0" err="1">
                <a:effectLst/>
              </a:rPr>
              <a:t>telescope</a:t>
            </a:r>
            <a:r>
              <a:rPr lang="de-DE" b="0" i="0" dirty="0">
                <a:effectLst/>
              </a:rPr>
              <a:t>. </a:t>
            </a:r>
            <a:r>
              <a:rPr lang="de-DE" b="0" i="0" dirty="0" err="1">
                <a:effectLst/>
              </a:rPr>
              <a:t>Classical</a:t>
            </a:r>
            <a:r>
              <a:rPr lang="de-DE" b="0" i="0" dirty="0">
                <a:effectLst/>
              </a:rPr>
              <a:t> and Quantum Gravity, 41(2):025013, </a:t>
            </a:r>
            <a:r>
              <a:rPr lang="de-DE" b="0" i="0" dirty="0" err="1">
                <a:effectLst/>
              </a:rPr>
              <a:t>jan</a:t>
            </a:r>
            <a:r>
              <a:rPr lang="de-DE" b="0" i="0" dirty="0">
                <a:effectLst/>
              </a:rPr>
              <a:t> 2024.</a:t>
            </a:r>
            <a:r>
              <a:rPr lang="de-DE" dirty="0"/>
              <a:t>6</a:t>
            </a:r>
            <a:endParaRPr lang="de-DE" b="0" i="0" dirty="0">
              <a:effectLst/>
            </a:endParaRPr>
          </a:p>
          <a:p>
            <a:br>
              <a:rPr lang="de-DE" b="0" i="0" dirty="0">
                <a:solidFill>
                  <a:srgbClr val="495365"/>
                </a:solidFill>
                <a:effectLst/>
                <a:latin typeface="Lato" panose="020B0604020202020204" pitchFamily="34" charset="0"/>
              </a:rPr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90E5B6-6DC2-4C51-96C7-A615F96C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0DDC2-79CE-4895-91DF-581A1FD44C92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F31FBD-A3F2-4233-948C-5DEC42CB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54C7A1-8E4A-4859-AFF5-DE3B4632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03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B92946F5-0583-49A8-938B-F909748A27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6"/>
          <a:stretch/>
        </p:blipFill>
        <p:spPr>
          <a:xfrm>
            <a:off x="3054990" y="3429000"/>
            <a:ext cx="6082019" cy="34290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3CCC854-BCC2-4396-B962-B948507634EF}"/>
              </a:ext>
            </a:extLst>
          </p:cNvPr>
          <p:cNvGrpSpPr/>
          <p:nvPr/>
        </p:nvGrpSpPr>
        <p:grpSpPr>
          <a:xfrm>
            <a:off x="590140" y="136525"/>
            <a:ext cx="3836241" cy="2927500"/>
            <a:chOff x="7517559" y="226938"/>
            <a:chExt cx="3836241" cy="29275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5CB78BB-63B0-4B27-9F02-0C169E0E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7559" y="226938"/>
              <a:ext cx="3264068" cy="29275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F91A1D4-3DB2-4EA1-8C63-DA46CB83978B}"/>
                </a:ext>
              </a:extLst>
            </p:cNvPr>
            <p:cNvSpPr txBox="1"/>
            <p:nvPr/>
          </p:nvSpPr>
          <p:spPr>
            <a:xfrm>
              <a:off x="10701233" y="2785106"/>
              <a:ext cx="65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[1]</a:t>
              </a:r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8F8EECDC-45CC-431C-96C0-9BDBCAAA8B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429000"/>
            <a:ext cx="3464544" cy="3464544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854A49C8-0568-4A27-B637-BB4EE573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4721-532F-45F6-8426-762438E49AF7}" type="datetime1">
              <a:rPr lang="de-DE" smtClean="0"/>
              <a:t>19.02.2024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5E4DE83-283B-4863-B9C9-735A8E2C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Patrick Schillings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64AC075-1C18-4D44-B087-FE3428BB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2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E618DE-AC14-4654-B894-C53C1D5C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557" y="1088289"/>
            <a:ext cx="224997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b="1" dirty="0"/>
              <a:t>The Einstein </a:t>
            </a:r>
            <a:r>
              <a:rPr lang="de-DE" b="1" dirty="0" err="1"/>
              <a:t>Telescope</a:t>
            </a:r>
            <a:endParaRPr lang="de-DE" b="1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BF09719-07E2-480C-AD87-C4891A3E7FFC}"/>
              </a:ext>
            </a:extLst>
          </p:cNvPr>
          <p:cNvGrpSpPr/>
          <p:nvPr/>
        </p:nvGrpSpPr>
        <p:grpSpPr>
          <a:xfrm>
            <a:off x="7468624" y="100301"/>
            <a:ext cx="4447762" cy="3305007"/>
            <a:chOff x="7148772" y="136576"/>
            <a:chExt cx="4447762" cy="3305007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A84AC77-577D-457B-A904-08AB6DE92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48772" y="136576"/>
              <a:ext cx="4205028" cy="3305007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E2A13E1-C757-4481-82AC-7690259E63A6}"/>
                </a:ext>
              </a:extLst>
            </p:cNvPr>
            <p:cNvSpPr txBox="1"/>
            <p:nvPr/>
          </p:nvSpPr>
          <p:spPr>
            <a:xfrm>
              <a:off x="11084805" y="2694693"/>
              <a:ext cx="511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[1]</a:t>
              </a:r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BD31E955-DC08-4966-A94B-DC23C734509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8719" y="3429000"/>
            <a:ext cx="3473281" cy="3435292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3D23C2C-4136-4B6D-AD9D-DE864EF44882}"/>
              </a:ext>
            </a:extLst>
          </p:cNvPr>
          <p:cNvSpPr txBox="1"/>
          <p:nvPr/>
        </p:nvSpPr>
        <p:spPr>
          <a:xfrm>
            <a:off x="2885813" y="6488668"/>
            <a:ext cx="57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[2a]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F151827-CA02-45C1-9FC8-2E93A7B6D608}"/>
              </a:ext>
            </a:extLst>
          </p:cNvPr>
          <p:cNvSpPr txBox="1"/>
          <p:nvPr/>
        </p:nvSpPr>
        <p:spPr>
          <a:xfrm>
            <a:off x="11596535" y="6474826"/>
            <a:ext cx="59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[2b]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1AF4970-59EB-4777-BAD3-3B5B1D9966EC}"/>
              </a:ext>
            </a:extLst>
          </p:cNvPr>
          <p:cNvSpPr txBox="1"/>
          <p:nvPr/>
        </p:nvSpPr>
        <p:spPr>
          <a:xfrm>
            <a:off x="8273915" y="6512360"/>
            <a:ext cx="49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BDE1B7-15B8-4FDF-BCF9-62D9F60F74F4}"/>
              </a:ext>
            </a:extLst>
          </p:cNvPr>
          <p:cNvSpPr txBox="1"/>
          <p:nvPr/>
        </p:nvSpPr>
        <p:spPr>
          <a:xfrm>
            <a:off x="4901043" y="3053376"/>
            <a:ext cx="238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Cambria" panose="02040503050406030204" pitchFamily="18" charset="0"/>
                <a:ea typeface="Cambria" panose="02040503050406030204" pitchFamily="18" charset="0"/>
              </a:rPr>
              <a:t>[ET]: ET-0007B-20</a:t>
            </a:r>
          </a:p>
        </p:txBody>
      </p:sp>
    </p:spTree>
    <p:extLst>
      <p:ext uri="{BB962C8B-B14F-4D97-AF65-F5344CB8AC3E}">
        <p14:creationId xmlns:p14="http://schemas.microsoft.com/office/powerpoint/2010/main" val="268610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E4F32-13D5-4FC0-8384-EA48520A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Einstein </a:t>
            </a:r>
            <a:r>
              <a:rPr lang="de-DE" dirty="0" err="1"/>
              <a:t>telescope</a:t>
            </a:r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95D30A7-C6B5-40B3-A1C8-88208A87E161}"/>
              </a:ext>
            </a:extLst>
          </p:cNvPr>
          <p:cNvGrpSpPr/>
          <p:nvPr/>
        </p:nvGrpSpPr>
        <p:grpSpPr>
          <a:xfrm>
            <a:off x="1960277" y="1417740"/>
            <a:ext cx="5763936" cy="4994110"/>
            <a:chOff x="838200" y="1811167"/>
            <a:chExt cx="5055326" cy="4558737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956E17-1EB4-4664-9A32-31E3E2E9B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149" y="1811167"/>
              <a:ext cx="4990377" cy="4351335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092AE5B-6503-4102-AB1B-EBE539C2C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200" y="6168875"/>
              <a:ext cx="4990379" cy="201029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AAE4FC18-530E-4965-8FA6-5EAB5AA3E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26797" y="6017874"/>
              <a:ext cx="184558" cy="151001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A8E73064-4720-4B02-B915-4E49A62CC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43895" y="6012664"/>
              <a:ext cx="184558" cy="15100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8748BE-A683-42FA-8371-624079408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4031" y="6012665"/>
              <a:ext cx="184558" cy="15100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4321BA8-151D-401C-AF9B-0325335C8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5921" y="5907803"/>
              <a:ext cx="50676" cy="134224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E5B8A326-0D26-4D94-97E8-0BDC41D33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40175" y="5938167"/>
              <a:ext cx="69990" cy="90272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5A41F2E-3257-450A-9C78-C5258D193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1683434" y="5961765"/>
              <a:ext cx="68264" cy="71438"/>
            </a:xfrm>
            <a:prstGeom prst="rect">
              <a:avLst/>
            </a:prstGeom>
          </p:spPr>
        </p:pic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26AF39D8-DD65-4F56-8BA2-1A429B29280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7104" y="4005428"/>
            <a:ext cx="2364619" cy="21570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FB17CD7-3AAA-413E-9C2C-8E60AD7E2B15}"/>
              </a:ext>
            </a:extLst>
          </p:cNvPr>
          <p:cNvSpPr txBox="1"/>
          <p:nvPr/>
        </p:nvSpPr>
        <p:spPr>
          <a:xfrm>
            <a:off x="10231723" y="5779582"/>
            <a:ext cx="60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4B441E-5A00-486B-8E79-79E5A651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01CD-87D8-4843-94BD-061BA9002E20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A07A4A-3C87-41F7-8773-0EF5C774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FB68F-41D4-4758-93A2-2322CE61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D46403-94D9-4362-8FF4-A66EB99174B0}"/>
              </a:ext>
            </a:extLst>
          </p:cNvPr>
          <p:cNvSpPr txBox="1"/>
          <p:nvPr/>
        </p:nvSpPr>
        <p:spPr>
          <a:xfrm>
            <a:off x="8878648" y="1960292"/>
            <a:ext cx="331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[Hild et a.]: arXiv:1012.0908</a:t>
            </a:r>
            <a:endParaRPr lang="de-D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25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B325C28-74F0-4684-967F-8BF9C6719833}"/>
                  </a:ext>
                </a:extLst>
              </p:cNvPr>
              <p:cNvSpPr txBox="1"/>
              <p:nvPr/>
            </p:nvSpPr>
            <p:spPr>
              <a:xfrm>
                <a:off x="1603922" y="3439897"/>
                <a:ext cx="3192349" cy="608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𝐺𝑚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B325C28-74F0-4684-967F-8BF9C6719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22" y="3439897"/>
                <a:ext cx="3192349" cy="6087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01D74E6-3B36-4DFE-9BEE-93DFCCF90F5C}"/>
                  </a:ext>
                </a:extLst>
              </p:cNvPr>
              <p:cNvSpPr txBox="1"/>
              <p:nvPr/>
            </p:nvSpPr>
            <p:spPr>
              <a:xfrm>
                <a:off x="1459898" y="2399395"/>
                <a:ext cx="2681247" cy="56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nary>
                            <m:naryPr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</m:nary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01D74E6-3B36-4DFE-9BEE-93DFCCF9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898" y="2399395"/>
                <a:ext cx="2681247" cy="567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899C5E7C-F8B8-4E0A-A339-A87A68EB5648}"/>
              </a:ext>
            </a:extLst>
          </p:cNvPr>
          <p:cNvSpPr txBox="1"/>
          <p:nvPr/>
        </p:nvSpPr>
        <p:spPr>
          <a:xfrm>
            <a:off x="2885255" y="5468669"/>
            <a:ext cx="65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[C. Ammons et a.]: “Foundations of Modern Global Seismology”</a:t>
            </a:r>
          </a:p>
          <a:p>
            <a:r>
              <a:rPr lang="de-DE" dirty="0">
                <a:latin typeface="Cambria" panose="02040503050406030204" pitchFamily="18" charset="0"/>
                <a:ea typeface="Cambria" panose="02040503050406030204" pitchFamily="18" charset="0"/>
              </a:rPr>
              <a:t>[</a:t>
            </a:r>
            <a:r>
              <a:rPr lang="de-DE" dirty="0" err="1">
                <a:latin typeface="Cambria" panose="02040503050406030204" pitchFamily="18" charset="0"/>
                <a:ea typeface="Cambria" panose="02040503050406030204" pitchFamily="18" charset="0"/>
              </a:rPr>
              <a:t>S.Hughes</a:t>
            </a:r>
            <a:r>
              <a:rPr lang="de-DE" dirty="0">
                <a:latin typeface="Cambria" panose="02040503050406030204" pitchFamily="18" charset="0"/>
                <a:ea typeface="Cambria" panose="02040503050406030204" pitchFamily="18" charset="0"/>
              </a:rPr>
              <a:t> &amp; K. Thorne]: </a:t>
            </a:r>
            <a:r>
              <a:rPr lang="de-DE" b="0" u="none" strike="noStrike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arXiv:gr-qc</a:t>
            </a:r>
            <a:r>
              <a:rPr lang="de-DE" b="0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/9806018</a:t>
            </a:r>
            <a:endParaRPr lang="de-DE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50E50E5-4E2F-4A32-91DF-708218DB97B3}"/>
                  </a:ext>
                </a:extLst>
              </p:cNvPr>
              <p:cNvSpPr txBox="1"/>
              <p:nvPr/>
            </p:nvSpPr>
            <p:spPr>
              <a:xfrm>
                <a:off x="2162143" y="4496172"/>
                <a:ext cx="1025089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50E50E5-4E2F-4A32-91DF-708218DB9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43" y="4496172"/>
                <a:ext cx="1025089" cy="4743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429E0714-37F6-4BA2-A10A-6383FDE9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Newtonian</a:t>
            </a:r>
            <a:r>
              <a:rPr lang="de-DE" dirty="0"/>
              <a:t> Noise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C30605-11A8-47AF-9BD0-F19518943539}"/>
              </a:ext>
            </a:extLst>
          </p:cNvPr>
          <p:cNvGrpSpPr/>
          <p:nvPr/>
        </p:nvGrpSpPr>
        <p:grpSpPr>
          <a:xfrm>
            <a:off x="5535488" y="136525"/>
            <a:ext cx="6521281" cy="2893566"/>
            <a:chOff x="401425" y="1619076"/>
            <a:chExt cx="6521281" cy="289356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58FC16C-DA08-4B61-BE90-E5730ED2D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1425" y="1619076"/>
              <a:ext cx="5922866" cy="2893566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19A0EEE-2E3A-40D4-81EE-E51459642096}"/>
                </a:ext>
              </a:extLst>
            </p:cNvPr>
            <p:cNvSpPr txBox="1"/>
            <p:nvPr/>
          </p:nvSpPr>
          <p:spPr>
            <a:xfrm>
              <a:off x="6324291" y="3993160"/>
              <a:ext cx="598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[4]</a:t>
              </a:r>
            </a:p>
          </p:txBody>
        </p:sp>
      </p:grp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8494A0E-A27F-4242-87A9-02EB3819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4F80-C0D7-4CF4-994B-C17B72806D39}" type="datetime1">
              <a:rPr lang="de-DE" smtClean="0"/>
              <a:t>19.02.2024</a:t>
            </a:fld>
            <a:endParaRPr lang="de-DE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12495969-4DB5-43E4-892F-48C33160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9CB530A0-AD0F-44AC-BACC-225A10F0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4</a:t>
            </a:fld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571B33C-D9D0-4BE9-A7C9-741C1F6F875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03" b="6029"/>
          <a:stretch/>
        </p:blipFill>
        <p:spPr>
          <a:xfrm>
            <a:off x="2209800" y="1518407"/>
            <a:ext cx="7181676" cy="49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7735F-7EE8-46AA-A5F7-B31A72F71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724"/>
            <a:ext cx="10515600" cy="1325563"/>
          </a:xfrm>
        </p:spPr>
        <p:txBody>
          <a:bodyPr/>
          <a:lstStyle/>
          <a:p>
            <a:r>
              <a:rPr lang="de-DE" dirty="0"/>
              <a:t>Wiener Filter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4CACFD-9577-4A75-AD89-FD945DCE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6C3BF-18E3-4A9F-8EF7-EFFD05786210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B8E5E8-CA28-4A4E-B1AD-264EACBCE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5349A8-6EFE-4A23-86CA-A5A2CB3A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5</a:t>
            </a:fld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FE96C9E-F88A-485D-83C9-1C32E3710D5C}"/>
              </a:ext>
            </a:extLst>
          </p:cNvPr>
          <p:cNvGrpSpPr/>
          <p:nvPr/>
        </p:nvGrpSpPr>
        <p:grpSpPr>
          <a:xfrm>
            <a:off x="6816827" y="1157007"/>
            <a:ext cx="4810760" cy="4942303"/>
            <a:chOff x="6658187" y="1475859"/>
            <a:chExt cx="4810760" cy="494230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EF15E36-307B-47B4-A2DC-34A524C11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8187" y="1986280"/>
              <a:ext cx="4810760" cy="3718560"/>
            </a:xfrm>
            <a:prstGeom prst="rect">
              <a:avLst/>
            </a:prstGeom>
          </p:spPr>
        </p:pic>
        <p:sp>
          <p:nvSpPr>
            <p:cNvPr id="12" name="Pfeil: nach rechts 11">
              <a:extLst>
                <a:ext uri="{FF2B5EF4-FFF2-40B4-BE49-F238E27FC236}">
                  <a16:creationId xmlns:a16="http://schemas.microsoft.com/office/drawing/2014/main" id="{8BBA0CDD-1257-445A-A528-7DE84243A9AE}"/>
                </a:ext>
              </a:extLst>
            </p:cNvPr>
            <p:cNvSpPr/>
            <p:nvPr/>
          </p:nvSpPr>
          <p:spPr>
            <a:xfrm rot="3559846">
              <a:off x="8960682" y="2099882"/>
              <a:ext cx="978408" cy="484632"/>
            </a:xfrm>
            <a:prstGeom prst="rightArrow">
              <a:avLst>
                <a:gd name="adj1" fmla="val 37419"/>
                <a:gd name="adj2" fmla="val 650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10F1BDF3-48E2-432D-80E7-759EE4FBFAD1}"/>
                    </a:ext>
                  </a:extLst>
                </p:cNvPr>
                <p:cNvSpPr txBox="1"/>
                <p:nvPr/>
              </p:nvSpPr>
              <p:spPr>
                <a:xfrm>
                  <a:off x="8707967" y="1475859"/>
                  <a:ext cx="10414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000" dirty="0" err="1"/>
                    <a:t>signal</a:t>
                  </a:r>
                  <a:r>
                    <a:rPr lang="de-DE" sz="2000" dirty="0"/>
                    <a:t> </a:t>
                  </a:r>
                  <a14:m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10F1BDF3-48E2-432D-80E7-759EE4F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7967" y="1475859"/>
                  <a:ext cx="1041400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5848" t="-9231" b="-2769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8C6FCAFF-F950-492E-AB62-82165DF9E007}"/>
                </a:ext>
              </a:extLst>
            </p:cNvPr>
            <p:cNvSpPr/>
            <p:nvPr/>
          </p:nvSpPr>
          <p:spPr>
            <a:xfrm rot="18495851">
              <a:off x="8157413" y="5462525"/>
              <a:ext cx="978408" cy="484632"/>
            </a:xfrm>
            <a:prstGeom prst="rightArrow">
              <a:avLst>
                <a:gd name="adj1" fmla="val 37419"/>
                <a:gd name="adj2" fmla="val 650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3D4E2EB-F338-49D2-8888-23F148AB27FB}"/>
                    </a:ext>
                  </a:extLst>
                </p:cNvPr>
                <p:cNvSpPr txBox="1"/>
                <p:nvPr/>
              </p:nvSpPr>
              <p:spPr>
                <a:xfrm>
                  <a:off x="7518401" y="6018052"/>
                  <a:ext cx="38057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000" dirty="0"/>
                    <a:t>data </a:t>
                  </a:r>
                  <a14:m>
                    <m:oMath xmlns:m="http://schemas.openxmlformats.org/officeDocument/2006/math"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3D4E2EB-F338-49D2-8888-23F148AB2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401" y="6018052"/>
                  <a:ext cx="3805766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1600" t="-9091" b="-2575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DF829A5-34E8-470C-937A-3D24CC691230}"/>
                  </a:ext>
                </a:extLst>
              </p:cNvPr>
              <p:cNvSpPr txBox="1"/>
              <p:nvPr/>
            </p:nvSpPr>
            <p:spPr>
              <a:xfrm>
                <a:off x="1328856" y="1756618"/>
                <a:ext cx="10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DF829A5-34E8-470C-937A-3D24CC691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856" y="1756618"/>
                <a:ext cx="1003736" cy="276999"/>
              </a:xfrm>
              <a:prstGeom prst="rect">
                <a:avLst/>
              </a:prstGeom>
              <a:blipFill>
                <a:blip r:embed="rId5"/>
                <a:stretch>
                  <a:fillRect l="-3030" t="-2174" r="-4848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0944A1C-2062-42DF-AAC4-D991309D4B9C}"/>
                  </a:ext>
                </a:extLst>
              </p:cNvPr>
              <p:cNvSpPr txBox="1"/>
              <p:nvPr/>
            </p:nvSpPr>
            <p:spPr>
              <a:xfrm>
                <a:off x="3107573" y="1672947"/>
                <a:ext cx="1954381" cy="364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0944A1C-2062-42DF-AAC4-D991309D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73" y="1672947"/>
                <a:ext cx="1954381" cy="364139"/>
              </a:xfrm>
              <a:prstGeom prst="rect">
                <a:avLst/>
              </a:prstGeom>
              <a:blipFill>
                <a:blip r:embed="rId6"/>
                <a:stretch>
                  <a:fillRect l="-938" t="-1667"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71DC2511-96C7-44D3-8CA9-3ECA3A8D225C}"/>
                  </a:ext>
                </a:extLst>
              </p:cNvPr>
              <p:cNvSpPr txBox="1"/>
              <p:nvPr/>
            </p:nvSpPr>
            <p:spPr>
              <a:xfrm>
                <a:off x="1083732" y="2385648"/>
                <a:ext cx="4423262" cy="5127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Residual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)≡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71DC2511-96C7-44D3-8CA9-3ECA3A8D2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32" y="2385648"/>
                <a:ext cx="4423262" cy="512769"/>
              </a:xfrm>
              <a:prstGeom prst="rect">
                <a:avLst/>
              </a:prstGeom>
              <a:blipFill>
                <a:blip r:embed="rId7"/>
                <a:stretch>
                  <a:fillRect l="-3310" b="-10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8941660-267A-43D7-BE4D-EB5A7471EC58}"/>
              </a:ext>
            </a:extLst>
          </p:cNvPr>
          <p:cNvGrpSpPr/>
          <p:nvPr/>
        </p:nvGrpSpPr>
        <p:grpSpPr>
          <a:xfrm>
            <a:off x="1713203" y="2913947"/>
            <a:ext cx="3127053" cy="2511902"/>
            <a:chOff x="448733" y="3844448"/>
            <a:chExt cx="3127053" cy="2511902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D4F35EA3-5FE6-4AF9-B28B-A2F24E92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0107DF99-B9B7-441E-9D7E-10E434996A38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lussdiagramm: Verzweigung 22">
              <a:extLst>
                <a:ext uri="{FF2B5EF4-FFF2-40B4-BE49-F238E27FC236}">
                  <a16:creationId xmlns:a16="http://schemas.microsoft.com/office/drawing/2014/main" id="{93C254D6-E100-456C-99D1-2D508983E529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lussdiagramm: Verzweigung 23">
              <a:extLst>
                <a:ext uri="{FF2B5EF4-FFF2-40B4-BE49-F238E27FC236}">
                  <a16:creationId xmlns:a16="http://schemas.microsoft.com/office/drawing/2014/main" id="{9E56FA38-5FB2-4F53-8BEF-AC4D80178C68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82C1D11-86C2-48B9-BDFE-24E8793F9FC8}"/>
                  </a:ext>
                </a:extLst>
              </p:cNvPr>
              <p:cNvSpPr txBox="1"/>
              <p:nvPr/>
            </p:nvSpPr>
            <p:spPr>
              <a:xfrm>
                <a:off x="1389969" y="5960810"/>
                <a:ext cx="3810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 err="1"/>
                  <a:t>Optimize</a:t>
                </a:r>
                <a:r>
                  <a:rPr lang="de-DE" b="0" dirty="0"/>
                  <a:t>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four</a:t>
                </a:r>
                <a:r>
                  <a:rPr lang="de-DE" dirty="0"/>
                  <a:t> </a:t>
                </a:r>
                <a:r>
                  <a:rPr lang="de-DE" dirty="0" err="1"/>
                  <a:t>mirrors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82C1D11-86C2-48B9-BDFE-24E8793F9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69" y="5960810"/>
                <a:ext cx="3810787" cy="276999"/>
              </a:xfrm>
              <a:prstGeom prst="rect">
                <a:avLst/>
              </a:prstGeom>
              <a:blipFill>
                <a:blip r:embed="rId9"/>
                <a:stretch>
                  <a:fillRect l="-3680" t="-28889" r="-2880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feld 27">
            <a:extLst>
              <a:ext uri="{FF2B5EF4-FFF2-40B4-BE49-F238E27FC236}">
                <a16:creationId xmlns:a16="http://schemas.microsoft.com/office/drawing/2014/main" id="{4C8480A3-F705-464E-8568-2E195AD5405C}"/>
              </a:ext>
            </a:extLst>
          </p:cNvPr>
          <p:cNvSpPr txBox="1"/>
          <p:nvPr/>
        </p:nvSpPr>
        <p:spPr>
          <a:xfrm>
            <a:off x="1034368" y="5504074"/>
            <a:ext cx="529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Assumptions</a:t>
            </a:r>
            <a:r>
              <a:rPr lang="de-DE" dirty="0"/>
              <a:t>: </a:t>
            </a:r>
            <a:r>
              <a:rPr lang="de-DE" dirty="0" err="1"/>
              <a:t>homogeniety</a:t>
            </a:r>
            <a:r>
              <a:rPr lang="de-DE" dirty="0"/>
              <a:t>, </a:t>
            </a:r>
            <a:r>
              <a:rPr lang="de-DE" dirty="0" err="1"/>
              <a:t>isotropy</a:t>
            </a:r>
            <a:r>
              <a:rPr lang="de-DE" dirty="0"/>
              <a:t>,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waves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A340D7-5C84-468C-82D7-1F0C25F658CD}"/>
              </a:ext>
            </a:extLst>
          </p:cNvPr>
          <p:cNvSpPr txBox="1"/>
          <p:nvPr/>
        </p:nvSpPr>
        <p:spPr>
          <a:xfrm>
            <a:off x="4632494" y="4946008"/>
            <a:ext cx="50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[5]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3ADB2F8E-8463-4C5E-909F-FB191E5DA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590940"/>
              </p:ext>
            </p:extLst>
          </p:nvPr>
        </p:nvGraphicFramePr>
        <p:xfrm>
          <a:off x="7336781" y="505267"/>
          <a:ext cx="4755239" cy="365760"/>
        </p:xfrm>
        <a:graphic>
          <a:graphicData uri="http://schemas.openxmlformats.org/drawingml/2006/table">
            <a:tbl>
              <a:tblPr/>
              <a:tblGrid>
                <a:gridCol w="4755239">
                  <a:extLst>
                    <a:ext uri="{9D8B030D-6E8A-4147-A177-3AD203B41FA5}">
                      <a16:colId xmlns:a16="http://schemas.microsoft.com/office/drawing/2014/main" val="4207552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[F. </a:t>
                      </a:r>
                      <a:r>
                        <a:rPr lang="de-DE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Badaracco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et a.]: </a:t>
                      </a:r>
                      <a:r>
                        <a:rPr lang="de-DE" b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arXiv:2310.05709</a:t>
                      </a:r>
                      <a:endParaRPr lang="de-DE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R="412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055299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1A9908B0-DFC6-4A05-BA6F-A3DF23B2D1FA}"/>
              </a:ext>
            </a:extLst>
          </p:cNvPr>
          <p:cNvSpPr txBox="1"/>
          <p:nvPr/>
        </p:nvSpPr>
        <p:spPr>
          <a:xfrm>
            <a:off x="7336781" y="179735"/>
            <a:ext cx="514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[F. </a:t>
            </a:r>
            <a:r>
              <a:rPr lang="de-DE" b="0" u="none" strike="noStrike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Badaracco</a:t>
            </a:r>
            <a:r>
              <a:rPr lang="de-DE" dirty="0">
                <a:latin typeface="Cambria" panose="02040503050406030204" pitchFamily="18" charset="0"/>
                <a:ea typeface="Cambria" panose="02040503050406030204" pitchFamily="18" charset="0"/>
              </a:rPr>
              <a:t> &amp; J. Harms]: </a:t>
            </a:r>
            <a:r>
              <a:rPr lang="de-DE" b="0" u="none" strike="noStrike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arXiv:1903.07936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47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1DA13-E89B-45B6-B8FE-38DFC239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Swarm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CF8C75-1204-4747-B624-F3146F01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0DDC2-79CE-4895-91DF-581A1FD44C92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5EA310-62A0-4EE1-9785-770C7B95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3C5C33-33E7-4B36-A1F3-9FA23C7E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6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73A750B-E6B1-4F73-B1BB-3C7DFA48F26C}"/>
              </a:ext>
            </a:extLst>
          </p:cNvPr>
          <p:cNvGrpSpPr/>
          <p:nvPr/>
        </p:nvGrpSpPr>
        <p:grpSpPr>
          <a:xfrm>
            <a:off x="838200" y="1606716"/>
            <a:ext cx="4667594" cy="752932"/>
            <a:chOff x="973123" y="1948048"/>
            <a:chExt cx="4667594" cy="752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FA57DBD0-3003-4843-A58A-6420702E1D3C}"/>
                    </a:ext>
                  </a:extLst>
                </p:cNvPr>
                <p:cNvSpPr txBox="1"/>
                <p:nvPr/>
              </p:nvSpPr>
              <p:spPr>
                <a:xfrm>
                  <a:off x="997073" y="2381662"/>
                  <a:ext cx="4643644" cy="3193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𝑝𝑏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𝑔𝑏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D55FCCB-DBE6-4901-A822-6817CCF42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073" y="2381662"/>
                  <a:ext cx="4643644" cy="319318"/>
                </a:xfrm>
                <a:prstGeom prst="rect">
                  <a:avLst/>
                </a:prstGeom>
                <a:blipFill>
                  <a:blip r:embed="rId3"/>
                  <a:stretch>
                    <a:fillRect t="-34615" r="-1969" b="-2692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E346F6-7902-4DD9-8A8B-5463729FFC78}"/>
                </a:ext>
              </a:extLst>
            </p:cNvPr>
            <p:cNvSpPr txBox="1"/>
            <p:nvPr/>
          </p:nvSpPr>
          <p:spPr>
            <a:xfrm>
              <a:off x="973123" y="1948048"/>
              <a:ext cx="2592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For</a:t>
              </a:r>
              <a:r>
                <a:rPr lang="de-DE" dirty="0"/>
                <a:t> </a:t>
              </a:r>
              <a:r>
                <a:rPr lang="de-DE" dirty="0" err="1"/>
                <a:t>each</a:t>
              </a:r>
              <a:r>
                <a:rPr lang="de-DE" dirty="0"/>
                <a:t> </a:t>
              </a:r>
              <a:r>
                <a:rPr lang="de-DE" dirty="0" err="1"/>
                <a:t>particle</a:t>
              </a:r>
              <a:r>
                <a:rPr lang="de-DE" dirty="0"/>
                <a:t>: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B1B5E546-BAF6-4251-8DBA-A05DA56D6D6F}"/>
              </a:ext>
            </a:extLst>
          </p:cNvPr>
          <p:cNvSpPr txBox="1"/>
          <p:nvPr/>
        </p:nvSpPr>
        <p:spPr>
          <a:xfrm>
            <a:off x="1367405" y="2913404"/>
            <a:ext cx="377504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Quick!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Works in high </a:t>
            </a:r>
            <a:r>
              <a:rPr lang="de-DE" sz="2200" dirty="0" err="1"/>
              <a:t>dimensions</a:t>
            </a:r>
            <a:endParaRPr lang="de-DE" sz="22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need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differentiability</a:t>
            </a:r>
            <a:r>
              <a:rPr lang="de-DE" sz="2200" dirty="0"/>
              <a:t>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Finds</a:t>
            </a:r>
            <a:r>
              <a:rPr lang="de-DE" sz="2200" dirty="0"/>
              <a:t> </a:t>
            </a:r>
            <a:r>
              <a:rPr lang="de-DE" sz="2200" dirty="0" err="1"/>
              <a:t>good</a:t>
            </a:r>
            <a:r>
              <a:rPr lang="de-DE" sz="2200" dirty="0"/>
              <a:t> </a:t>
            </a:r>
            <a:r>
              <a:rPr lang="de-DE" sz="2200" dirty="0" err="1"/>
              <a:t>optima</a:t>
            </a:r>
            <a:r>
              <a:rPr lang="de-DE" sz="2200" dirty="0"/>
              <a:t>?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D2C6308-3979-41D3-9A00-C5F275E07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424" y="1378622"/>
            <a:ext cx="6096000" cy="4572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18685AA-2987-4D24-BF52-61B44F5FF23B}"/>
              </a:ext>
            </a:extLst>
          </p:cNvPr>
          <p:cNvSpPr txBox="1"/>
          <p:nvPr/>
        </p:nvSpPr>
        <p:spPr>
          <a:xfrm>
            <a:off x="383097" y="567350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[J. Kennedy &amp; R. Eberhart]: “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Particle</a:t>
            </a:r>
            <a:r>
              <a:rPr lang="de-DE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swarm</a:t>
            </a:r>
            <a:r>
              <a:rPr lang="de-DE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  <a:endParaRPr lang="de-D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4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26D76-6718-47AF-853E-60CB4F3F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1A22EF-FE3A-44CD-9FCC-04701D2A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Seismometers </a:t>
            </a:r>
            <a:r>
              <a:rPr lang="de-DE" i="1" dirty="0"/>
              <a:t>N </a:t>
            </a:r>
            <a:r>
              <a:rPr lang="de-DE" dirty="0"/>
              <a:t>(15)</a:t>
            </a:r>
          </a:p>
          <a:p>
            <a:r>
              <a:rPr lang="de-DE" dirty="0"/>
              <a:t>Signal-</a:t>
            </a:r>
            <a:r>
              <a:rPr lang="de-DE" dirty="0" err="1"/>
              <a:t>to</a:t>
            </a:r>
            <a:r>
              <a:rPr lang="de-DE" dirty="0"/>
              <a:t>-Noise-Ratio </a:t>
            </a:r>
            <a:r>
              <a:rPr lang="de-DE" dirty="0" err="1"/>
              <a:t>of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seismometers</a:t>
            </a:r>
            <a:r>
              <a:rPr lang="de-DE" dirty="0"/>
              <a:t> SNR (15)</a:t>
            </a:r>
          </a:p>
          <a:p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i="1" dirty="0"/>
              <a:t>f </a:t>
            </a:r>
            <a:r>
              <a:rPr lang="de-DE" dirty="0"/>
              <a:t>(1 Hz)</a:t>
            </a:r>
          </a:p>
          <a:p>
            <a:r>
              <a:rPr lang="de-DE" dirty="0"/>
              <a:t>Ratio </a:t>
            </a:r>
            <a:r>
              <a:rPr lang="de-DE" dirty="0" err="1"/>
              <a:t>of</a:t>
            </a:r>
            <a:r>
              <a:rPr lang="de-DE" dirty="0"/>
              <a:t> P- and S-</a:t>
            </a:r>
            <a:r>
              <a:rPr lang="de-DE" dirty="0" err="1"/>
              <a:t>waves</a:t>
            </a:r>
            <a:r>
              <a:rPr lang="de-DE" dirty="0"/>
              <a:t> </a:t>
            </a:r>
            <a:r>
              <a:rPr lang="de-DE" i="1" dirty="0"/>
              <a:t>p </a:t>
            </a:r>
            <a:r>
              <a:rPr lang="de-DE" dirty="0"/>
              <a:t>(0.2)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3D1760-5613-44F6-9BC2-08B1CC91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2F94-DBE1-4E39-8921-AFC467D942EF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B08F23-BCA1-4ADB-A114-715EA60F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22280-8576-404D-8711-FAB37450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E9B2BF5-222A-4064-858F-6FE0D107A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39732"/>
              </p:ext>
            </p:extLst>
          </p:nvPr>
        </p:nvGraphicFramePr>
        <p:xfrm>
          <a:off x="7444176" y="236170"/>
          <a:ext cx="4755239" cy="640080"/>
        </p:xfrm>
        <a:graphic>
          <a:graphicData uri="http://schemas.openxmlformats.org/drawingml/2006/table">
            <a:tbl>
              <a:tblPr/>
              <a:tblGrid>
                <a:gridCol w="4755239">
                  <a:extLst>
                    <a:ext uri="{9D8B030D-6E8A-4147-A177-3AD203B41FA5}">
                      <a16:colId xmlns:a16="http://schemas.microsoft.com/office/drawing/2014/main" val="4207552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Original Code </a:t>
                      </a:r>
                      <a:r>
                        <a:rPr lang="de-DE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by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Francesca </a:t>
                      </a:r>
                      <a:r>
                        <a:rPr lang="de-DE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Badaracco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et a., </a:t>
                      </a:r>
                      <a:r>
                        <a:rPr lang="de-DE" b="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arXiv:2310.05709</a:t>
                      </a:r>
                      <a:endParaRPr lang="de-DE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R="412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055299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E4817E31-0707-4BCF-B36F-8A60580F3A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68" t="6156" r="8611" b="7340"/>
          <a:stretch/>
        </p:blipFill>
        <p:spPr>
          <a:xfrm>
            <a:off x="7084892" y="1529650"/>
            <a:ext cx="4439158" cy="39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7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8EC38-7530-4439-BAF9-2AB2DE22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dependency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07F7A-548F-40F8-8469-6457B4F5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0DDC2-79CE-4895-91DF-581A1FD44C92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F761EA-5F20-4587-B64B-4C044EA7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916B13-6B74-4605-AAF7-0E63825F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D3FE92C-8860-42F6-B933-EFF86C314B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5018" y="80847"/>
            <a:ext cx="4764905" cy="33481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4ED1E2F-0E8A-402F-85D6-6B6DB28FCE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5018" y="3085255"/>
            <a:ext cx="4656973" cy="34076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F5FB0D3-9862-49E0-980F-02A4E368AE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061" y="1551963"/>
            <a:ext cx="5956183" cy="48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49668-7B31-466E-9B18-DD841F5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SNR and </a:t>
            </a:r>
            <a:r>
              <a:rPr lang="de-DE" i="1" dirty="0"/>
              <a:t>N</a:t>
            </a:r>
            <a:r>
              <a:rPr lang="de-DE" dirty="0"/>
              <a:t> </a:t>
            </a:r>
            <a:r>
              <a:rPr lang="de-DE" dirty="0" err="1"/>
              <a:t>dependency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141633-9289-4162-9843-689F3CEC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0DDC2-79CE-4895-91DF-581A1FD44C92}" type="datetime1">
              <a:rPr lang="de-DE" smtClean="0"/>
              <a:t>19.02.2024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F8C6A-8508-4C26-BE2B-6FEB7BD2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Patrick Schillings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25AF71-FBBF-4C23-88CC-F52B1C84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9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864AE8E-BDCB-46C4-ADDE-0B4AD44869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370" y="2271332"/>
            <a:ext cx="4352596" cy="3348152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53EC256-1649-42D6-8D35-470C56C1ED34}"/>
              </a:ext>
            </a:extLst>
          </p:cNvPr>
          <p:cNvGrpSpPr/>
          <p:nvPr/>
        </p:nvGrpSpPr>
        <p:grpSpPr>
          <a:xfrm>
            <a:off x="10213125" y="136525"/>
            <a:ext cx="1813961" cy="1458127"/>
            <a:chOff x="8921221" y="900912"/>
            <a:chExt cx="1813961" cy="145812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C6C3FCB-BC50-4592-882E-14F537EBD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9" name="Flussdiagramm: Verzweigung 8">
              <a:extLst>
                <a:ext uri="{FF2B5EF4-FFF2-40B4-BE49-F238E27FC236}">
                  <a16:creationId xmlns:a16="http://schemas.microsoft.com/office/drawing/2014/main" id="{F0AC7667-11E6-4A29-8AF6-077793C4EEAC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zweigung 9">
              <a:extLst>
                <a:ext uri="{FF2B5EF4-FFF2-40B4-BE49-F238E27FC236}">
                  <a16:creationId xmlns:a16="http://schemas.microsoft.com/office/drawing/2014/main" id="{90C693F4-1EDD-4718-ABDC-7E2F3F4BF55D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lussdiagramm: Verzweigung 11">
              <a:extLst>
                <a:ext uri="{FF2B5EF4-FFF2-40B4-BE49-F238E27FC236}">
                  <a16:creationId xmlns:a16="http://schemas.microsoft.com/office/drawing/2014/main" id="{06A180C3-DAEB-4270-99D7-D06451509C31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A874604B-E350-4B65-B4E0-B4CDDD783C61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D795D14-98F4-4BE1-A1C2-F94BE3BC9A9E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5AA49EA-0E34-4CCD-864E-100AB90108A4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3727BBC-A83B-42C0-9638-3B0DBD34DD18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7D71261-ABD4-4326-ADA9-468DFAFC8E03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F540092-7475-428F-AE64-6C18A69FD2F5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4EF526EA-58B7-4289-A053-6E2F71AA3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9798" y="1699299"/>
            <a:ext cx="5104002" cy="46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3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Breitbild</PresentationFormat>
  <Paragraphs>118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Cambria Math</vt:lpstr>
      <vt:lpstr>Lato</vt:lpstr>
      <vt:lpstr>Office</vt:lpstr>
      <vt:lpstr>Seismometer Position Optimization for Newtonian Noise Mitigation in the Einstein Telescope</vt:lpstr>
      <vt:lpstr>The Einstein Telescope</vt:lpstr>
      <vt:lpstr>Where is my topic in the Einstein telescope</vt:lpstr>
      <vt:lpstr>Newtonian Noise</vt:lpstr>
      <vt:lpstr>Wiener Filter </vt:lpstr>
      <vt:lpstr>Particle Swarm Optimization</vt:lpstr>
      <vt:lpstr>Results </vt:lpstr>
      <vt:lpstr>Frequency dependency</vt:lpstr>
      <vt:lpstr>SNR and N dependency</vt:lpstr>
      <vt:lpstr>Spherical Cavern</vt:lpstr>
      <vt:lpstr>Cylindrical Cavern</vt:lpstr>
      <vt:lpstr>Outlook</vt:lpstr>
      <vt:lpstr>Image Sources</vt:lpstr>
      <vt:lpstr>Image Sources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Seismometer Position Optimization for Newtonian Noise Mitigation in the Einstein Telescope</dc:title>
  <dc:creator>schillings</dc:creator>
  <cp:lastModifiedBy>schillings</cp:lastModifiedBy>
  <cp:revision>65</cp:revision>
  <dcterms:created xsi:type="dcterms:W3CDTF">2024-01-26T13:34:50Z</dcterms:created>
  <dcterms:modified xsi:type="dcterms:W3CDTF">2024-02-19T14:06:25Z</dcterms:modified>
</cp:coreProperties>
</file>